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8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11" r:id="rId13"/>
    <p:sldId id="324" r:id="rId14"/>
    <p:sldId id="325" r:id="rId15"/>
    <p:sldId id="326" r:id="rId16"/>
    <p:sldId id="327" r:id="rId17"/>
    <p:sldId id="328" r:id="rId18"/>
    <p:sldId id="32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4619" y="1906438"/>
            <a:ext cx="8549384" cy="2144398"/>
          </a:xfrm>
        </p:spPr>
        <p:txBody>
          <a:bodyPr/>
          <a:lstStyle/>
          <a:p>
            <a:r>
              <a:rPr lang="ru-RU" sz="4100" dirty="0" smtClean="0"/>
              <a:t>Финансовое моделирование </a:t>
            </a:r>
            <a:br>
              <a:rPr lang="ru-RU" sz="4100" dirty="0" smtClean="0"/>
            </a:br>
            <a:r>
              <a:rPr lang="ru-RU" sz="4100" dirty="0" smtClean="0"/>
              <a:t>и инвестиционный </a:t>
            </a:r>
            <a:r>
              <a:rPr lang="ru-RU" sz="4100" dirty="0"/>
              <a:t>анализ в </a:t>
            </a:r>
            <a:r>
              <a:rPr lang="ru-RU" sz="4100" b="1" dirty="0" smtClean="0"/>
              <a:t>Excel</a:t>
            </a:r>
            <a:endParaRPr lang="ru-RU" sz="4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181" y="4188856"/>
            <a:ext cx="8169822" cy="1096899"/>
          </a:xfrm>
        </p:spPr>
        <p:txBody>
          <a:bodyPr/>
          <a:lstStyle/>
          <a:p>
            <a:r>
              <a:rPr lang="ru-RU" b="1" dirty="0" smtClean="0"/>
              <a:t>Игорь Николаев, </a:t>
            </a:r>
            <a:r>
              <a:rPr lang="ru-RU" dirty="0" smtClean="0"/>
              <a:t>финансовый директор ООО «Арлифт», Санкт-Петербург,</a:t>
            </a:r>
          </a:p>
          <a:p>
            <a:r>
              <a:rPr lang="ru-RU" dirty="0"/>
              <a:t>член Экспертного совета журнала «Финансовый директор»</a:t>
            </a:r>
          </a:p>
        </p:txBody>
      </p:sp>
    </p:spTree>
    <p:extLst>
      <p:ext uri="{BB962C8B-B14F-4D97-AF65-F5344CB8AC3E}">
        <p14:creationId xmlns:p14="http://schemas.microsoft.com/office/powerpoint/2010/main" val="160980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Модель инвестиционного проекта </a:t>
            </a:r>
            <a:r>
              <a:rPr lang="ru-RU" sz="3300" dirty="0" smtClean="0"/>
              <a:t>формируется для расчёта основных показателей эффективности проекта (чистая приведённая стоимость, внутренняя норма доходности, период окупаемости и т.д.)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69344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Модель расчёта стоимости компании </a:t>
            </a:r>
            <a:r>
              <a:rPr lang="ru-RU" sz="3300" dirty="0" smtClean="0"/>
              <a:t>формируется для обоснования перед потенциальными инвесторами стоимости компании исходя из прогнозных показателей её финансово-хозяйственной деятельности.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751489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104845"/>
            <a:ext cx="8169822" cy="41493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Порядок формирования бюджетной модели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4031115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dirty="0" smtClean="0"/>
              <a:t>Бюджетная модель представляет собой совокупность следующих форм: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Подмодели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Отчёты</a:t>
            </a:r>
          </a:p>
          <a:p>
            <a:pPr algn="l"/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140324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Состав подмоделей: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Модель продаж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Модель закупок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Модель накладных расходов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Модель налогов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Модель инвестиций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Модель финансирования</a:t>
            </a:r>
          </a:p>
          <a:p>
            <a:pPr algn="l"/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3122000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Состав отчётных форм: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Прогноз доходов и расходов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Прогноз движения денежных средств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Прогнозный </a:t>
            </a:r>
            <a:r>
              <a:rPr lang="ru-RU" sz="3300" dirty="0" smtClean="0"/>
              <a:t>баланс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Любые дополнительные отчёты, дающие более детальную картину по каким-либо аспектам деятельности</a:t>
            </a:r>
            <a:endParaRPr lang="ru-RU" sz="3300" dirty="0" smtClean="0"/>
          </a:p>
          <a:p>
            <a:pPr algn="l"/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49862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Модель инвестиционного проекта </a:t>
            </a:r>
            <a:r>
              <a:rPr lang="ru-RU" sz="3300" dirty="0" smtClean="0"/>
              <a:t>объединяет в себе</a:t>
            </a:r>
            <a:r>
              <a:rPr lang="ru-RU" sz="3300" dirty="0" smtClean="0"/>
              <a:t>:</a:t>
            </a:r>
            <a:endParaRPr lang="ru-RU" sz="33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План инвестиций</a:t>
            </a:r>
            <a:endParaRPr lang="ru-RU" sz="33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План продаж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План накладных расходов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/>
              <a:t>Расчёт денежных потоков и основанных на них показателей эффективности</a:t>
            </a:r>
            <a:endParaRPr lang="ru-RU" sz="3300" dirty="0" smtClean="0"/>
          </a:p>
          <a:p>
            <a:pPr algn="l"/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1017985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Модель расчёта стоимости компании </a:t>
            </a:r>
            <a:r>
              <a:rPr lang="ru-RU" sz="3300" dirty="0" smtClean="0"/>
              <a:t>объединяет в себе</a:t>
            </a:r>
            <a:r>
              <a:rPr lang="ru-RU" sz="3300" dirty="0"/>
              <a:t> </a:t>
            </a:r>
            <a:r>
              <a:rPr lang="ru-RU" sz="3300" dirty="0" smtClean="0"/>
              <a:t>черты бюджетной модели и модели инвестиционного проекта.</a:t>
            </a:r>
            <a:endParaRPr lang="ru-RU" sz="3300" dirty="0" smtClean="0"/>
          </a:p>
          <a:p>
            <a:pPr algn="l"/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900226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104845"/>
            <a:ext cx="8169822" cy="41493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Спасибо за внимание и до встречи на следующих вебинарах нашего цикла!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02391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4844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4000" b="1" dirty="0" smtClean="0"/>
              <a:t>Основные вопросы, которые мы обсудим на вебинаре:</a:t>
            </a:r>
            <a:endParaRPr lang="ru-RU" sz="4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Как организовать финансовую модель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Какие возможности Excel полезны для построения финансовых моделей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Простые (локальные) модели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Как построить финансовую модель компании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Моделирование и сценарный анализ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Как интегрировать модель компании с отчётностью и бюджетами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Как рассчитать показатели инвестиционного проекта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Как определить стоимость компании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755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Финансовые модели </a:t>
            </a:r>
            <a:r>
              <a:rPr lang="ru-RU" sz="3300" b="1" dirty="0"/>
              <a:t>—</a:t>
            </a:r>
            <a:r>
              <a:rPr lang="ru-RU" sz="3300" b="1" dirty="0" smtClean="0"/>
              <a:t> важнейший инструмент финансового директора.</a:t>
            </a:r>
          </a:p>
          <a:p>
            <a:pPr algn="l"/>
            <a:endParaRPr lang="ru-RU" sz="3300" b="1" dirty="0"/>
          </a:p>
          <a:p>
            <a:pPr algn="l"/>
            <a:r>
              <a:rPr lang="en-US" sz="3300" b="1" dirty="0" smtClean="0"/>
              <a:t>Excel </a:t>
            </a:r>
            <a:r>
              <a:rPr lang="ru-RU" sz="3300" b="1" dirty="0"/>
              <a:t>—</a:t>
            </a:r>
            <a:r>
              <a:rPr lang="en-US" sz="3300" b="1" dirty="0" smtClean="0"/>
              <a:t> </a:t>
            </a:r>
            <a:r>
              <a:rPr lang="ru-RU" sz="3300" b="1" dirty="0" smtClean="0"/>
              <a:t>лучший программный продукт для финансового моделирования.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23466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Финансовая модель </a:t>
            </a:r>
            <a:r>
              <a:rPr lang="ru-RU" sz="3300" b="1" dirty="0"/>
              <a:t>—</a:t>
            </a:r>
            <a:r>
              <a:rPr lang="ru-RU" sz="3300" b="1" dirty="0" smtClean="0"/>
              <a:t> совокупность финансово-экономических показателей, функционально связанных между собой.</a:t>
            </a:r>
          </a:p>
        </p:txBody>
      </p:sp>
    </p:spTree>
    <p:extLst>
      <p:ext uri="{BB962C8B-B14F-4D97-AF65-F5344CB8AC3E}">
        <p14:creationId xmlns:p14="http://schemas.microsoft.com/office/powerpoint/2010/main" val="120279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20"/>
            <a:ext cx="8169822" cy="650564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Структура финансовой модели: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21434" y="2070339"/>
            <a:ext cx="2257380" cy="2156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Исходные данные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6868" y="2070339"/>
            <a:ext cx="2257380" cy="2156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Промежуточные расчёты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12302" y="2070339"/>
            <a:ext cx="2257380" cy="2156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Результаты </a:t>
            </a:r>
          </a:p>
          <a:p>
            <a:pPr algn="ctr"/>
            <a:r>
              <a:rPr lang="ru-RU" sz="2000" dirty="0" smtClean="0"/>
              <a:t>работы </a:t>
            </a:r>
          </a:p>
          <a:p>
            <a:pPr algn="ctr"/>
            <a:r>
              <a:rPr lang="ru-RU" sz="2000" dirty="0" smtClean="0"/>
              <a:t>модели</a:t>
            </a:r>
            <a:endParaRPr lang="ru-RU" sz="2000" dirty="0"/>
          </a:p>
        </p:txBody>
      </p:sp>
      <p:cxnSp>
        <p:nvCxnSpPr>
          <p:cNvPr id="9" name="Прямая со стрелкой 8"/>
          <p:cNvCxnSpPr>
            <a:stCxn id="2" idx="3"/>
            <a:endCxn id="6" idx="1"/>
          </p:cNvCxnSpPr>
          <p:nvPr/>
        </p:nvCxnSpPr>
        <p:spPr>
          <a:xfrm>
            <a:off x="3378814" y="3148641"/>
            <a:ext cx="388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3"/>
            <a:endCxn id="7" idx="1"/>
          </p:cNvCxnSpPr>
          <p:nvPr/>
        </p:nvCxnSpPr>
        <p:spPr>
          <a:xfrm>
            <a:off x="6024248" y="3148641"/>
            <a:ext cx="388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89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dirty="0" smtClean="0"/>
              <a:t>Финансовые модели делятся на две группы: частные и общие.</a:t>
            </a:r>
          </a:p>
          <a:p>
            <a:pPr algn="l"/>
            <a:r>
              <a:rPr lang="ru-RU" sz="3300" b="1" dirty="0" smtClean="0"/>
              <a:t>Частные модели </a:t>
            </a:r>
            <a:r>
              <a:rPr lang="ru-RU" sz="3300" dirty="0" smtClean="0"/>
              <a:t>предназначены для решения частных задач с небольшим количеством переменных.</a:t>
            </a:r>
          </a:p>
          <a:p>
            <a:pPr algn="l"/>
            <a:r>
              <a:rPr lang="ru-RU" sz="3300" b="1" dirty="0" smtClean="0"/>
              <a:t>Общие модели </a:t>
            </a:r>
            <a:r>
              <a:rPr lang="ru-RU" sz="3300" dirty="0" smtClean="0"/>
              <a:t>объединяют в себе все аспекты деятельности компании или проекта.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58612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48443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Примеры частных моделей:</a:t>
            </a:r>
            <a:endParaRPr lang="ru-RU" sz="4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Модель расчёта маржинального дохода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Модель расчёта </a:t>
            </a:r>
            <a:r>
              <a:rPr lang="ru-RU" sz="2800" dirty="0" err="1" smtClean="0"/>
              <a:t>аннуитетных</a:t>
            </a:r>
            <a:r>
              <a:rPr lang="ru-RU" sz="2800" dirty="0" smtClean="0"/>
              <a:t> платежей по кредиту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178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48443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Примеры общих моделей:</a:t>
            </a:r>
            <a:endParaRPr lang="ru-RU" sz="4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Бюджетная модель компании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Модель инвестиционного проекта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Модель расчёта стоимости компании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919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300" b="1" dirty="0" smtClean="0"/>
              <a:t>Бюджетная модель </a:t>
            </a:r>
            <a:r>
              <a:rPr lang="ru-RU" sz="3300" dirty="0" smtClean="0"/>
              <a:t>формируется для прогнозирования финансово-экономических показателей деятельности компании на средне- и долгосрочную перспективу и используется для контроля за бюджетами.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400713227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522</TotalTime>
  <Words>347</Words>
  <Application>Microsoft Office PowerPoint</Application>
  <PresentationFormat>Широкоэкранный</PresentationFormat>
  <Paragraphs>58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Грань</vt:lpstr>
      <vt:lpstr>Финансовое моделирование  и инвестиционный анализ в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Бюджетирование и план-фактный анализ в Excel</dc:title>
  <dc:creator>Игорь Николаев</dc:creator>
  <cp:lastModifiedBy>Игорь Николаев</cp:lastModifiedBy>
  <cp:revision>56</cp:revision>
  <dcterms:created xsi:type="dcterms:W3CDTF">2014-12-17T18:57:24Z</dcterms:created>
  <dcterms:modified xsi:type="dcterms:W3CDTF">2015-04-22T19:45:15Z</dcterms:modified>
</cp:coreProperties>
</file>